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  <p:sldMasterId id="2147483826" r:id="rId2"/>
  </p:sldMasterIdLst>
  <p:notesMasterIdLst>
    <p:notesMasterId r:id="rId19"/>
  </p:notesMasterIdLst>
  <p:sldIdLst>
    <p:sldId id="435" r:id="rId3"/>
    <p:sldId id="430" r:id="rId4"/>
    <p:sldId id="278" r:id="rId5"/>
    <p:sldId id="258" r:id="rId6"/>
    <p:sldId id="290" r:id="rId7"/>
    <p:sldId id="438" r:id="rId8"/>
    <p:sldId id="436" r:id="rId9"/>
    <p:sldId id="439" r:id="rId10"/>
    <p:sldId id="440" r:id="rId11"/>
    <p:sldId id="444" r:id="rId12"/>
    <p:sldId id="445" r:id="rId13"/>
    <p:sldId id="446" r:id="rId14"/>
    <p:sldId id="447" r:id="rId15"/>
    <p:sldId id="448" r:id="rId16"/>
    <p:sldId id="449" r:id="rId17"/>
    <p:sldId id="45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7AF8099-EF7A-4902-BEAF-FCEBA3A96581}">
          <p14:sldIdLst>
            <p14:sldId id="435"/>
            <p14:sldId id="430"/>
            <p14:sldId id="278"/>
            <p14:sldId id="258"/>
            <p14:sldId id="290"/>
            <p14:sldId id="438"/>
            <p14:sldId id="436"/>
            <p14:sldId id="439"/>
            <p14:sldId id="440"/>
            <p14:sldId id="444"/>
            <p14:sldId id="445"/>
            <p14:sldId id="446"/>
            <p14:sldId id="447"/>
            <p14:sldId id="448"/>
            <p14:sldId id="449"/>
            <p14:sldId id="450"/>
          </p14:sldIdLst>
        </p14:section>
        <p14:section name="Раздел без заголовка" id="{C2941496-6918-45D6-B66F-94CB8BA0A58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126">
          <p15:clr>
            <a:srgbClr val="A4A3A4"/>
          </p15:clr>
        </p15:guide>
        <p15:guide id="3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FFFF"/>
    <a:srgbClr val="0A4E10"/>
    <a:srgbClr val="5CEA6A"/>
    <a:srgbClr val="FF99CC"/>
    <a:srgbClr val="FFCC66"/>
    <a:srgbClr val="FF99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84" autoAdjust="0"/>
    <p:restoredTop sz="94008" autoAdjust="0"/>
  </p:normalViewPr>
  <p:slideViewPr>
    <p:cSldViewPr>
      <p:cViewPr varScale="1">
        <p:scale>
          <a:sx n="72" d="100"/>
          <a:sy n="72" d="100"/>
        </p:scale>
        <p:origin x="72" y="510"/>
      </p:cViewPr>
      <p:guideLst>
        <p:guide orient="horz" pos="2160"/>
        <p:guide orient="horz" pos="3126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D0A940C-6F7F-4B00-95DF-37DA6D9C101A}" type="datetimeFigureOut">
              <a:rPr lang="ru-RU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B32F816-AE76-4057-9624-1AD12AE344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603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9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32F816-AE76-4057-9624-1AD12AE344A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34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8BE093-9240-4FA5-8AA2-7EA4DE5579DB}" type="slidenum">
              <a:rPr lang="ru-RU">
                <a:cs typeface="Arial" charset="0"/>
              </a:rPr>
              <a:pPr/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1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32F816-AE76-4057-9624-1AD12AE344A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96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32F816-AE76-4057-9624-1AD12AE344A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13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32F816-AE76-4057-9624-1AD12AE344A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240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32F816-AE76-4057-9624-1AD12AE344A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70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32F816-AE76-4057-9624-1AD12AE344A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85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BFCCE-A8B2-4448-AEA7-E16B33319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0F0EDD-808F-457A-9977-CE6D31CAD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E6CA7-58A9-4BE4-87D0-194212F9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F9060-3BD7-49D2-9201-8D59102C9EBA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00858-3C4F-4E51-96A0-31E15389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A3F36-55FB-4C5A-814C-AC7889AD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5CC1-5E2D-4952-8AE0-6EEAD32EE1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59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D8CFC-6EAC-4DF6-9BD5-BE6DB2EE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28E382-2EF2-4ABB-81DC-42579DB5E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4059B-B442-43BD-97C4-9D519812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15A05-9CDA-4D82-B1CB-3ACCF008581C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553AA-8923-4893-9639-2ECA0266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8816-FA7B-4C59-A3D6-4DCB6CE4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56192-60DE-41C5-8B82-497E5FE2D63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55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98EB98-9875-4AD7-B5F2-859D3B9A2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B2AA12-8E08-4394-B6EC-409B041A1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CB4B26-08D6-42B4-8595-50A27D5F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4B7D5-6517-40A6-A263-7891EC13BFBE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01F43-E656-4864-A167-2D958A31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6DA0D6-FEF1-4CC3-8DB4-A7D7D6E0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31A7F-DE16-4FDC-8E1B-FA7DDB86D6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36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243D3-DE77-4F93-AD6F-4DA02F2F0BEE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00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7392-F7F4-4AB9-BEBC-C76A427DE21A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48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76A3-4971-4F02-800B-B342E84416FB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783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C832-013E-48F9-90CB-D50A5AF73F4D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533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CECAC-45AC-4645-8F47-3726F028E3AE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007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90EE0-29F1-4D8D-905F-DD0C5CB73307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601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7A0A-7C2B-4E9E-ADF8-BF07985E183C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774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B6B8-A58C-48E4-856D-A2B0FB34CB94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20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CD90F-7BFC-4B8C-B8F0-F6E48D6C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C07A1-8442-47A6-ACE3-0501528CC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31278-4FCD-4FAC-9ACD-62E7D8F0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BA59DD-5BBB-4265-8753-3113224E01C3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617-0E48-4D0E-9EB5-A673FFAD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07016-C3DC-4286-ACEF-7E88355D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302C7-55EE-430D-8B52-819ACDA290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736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21C88-830E-4BCF-B429-FAD30124E0AF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793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3C4E-E1D0-4B4F-A447-80623ECA6C67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90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6DB7-4879-4A61-B0DF-1F80D3E03613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6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A191F-CEB2-4408-9C5F-DC3B32BC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0AAEE-0425-4BA5-B2B5-94D818EC5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589A25-66D8-4618-AEB8-83E88477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A2FFF-A761-4E22-AE8A-D7C2B1B30F03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264A0B-5BE1-4816-995D-60CBA182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933271-DD93-41A8-9475-D47383E0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CE2C-9EE7-4A8E-8152-B3E5F94AE9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52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1A23B-3010-4EA7-B7A5-3349855E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B566AE-1BEF-4D0C-B1D7-D24A2F5EE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E8E726-E523-4C2C-8D59-4EC7CAA48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932A25-E729-4424-BD3B-8102C1B2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73779C-B53A-4369-BD68-E0FF52E88DD1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772C77-2F96-452A-B6C4-6C3411D1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738CC-92B3-49AC-B558-A8AE96C6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476B9-E31A-4F76-A194-0B92AF021D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6D6B1-F3B8-4623-85EA-BB1AE735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DD53EF-84E4-4D7C-B45A-DE1379F88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71ED8A-8323-4C8C-951C-F54DD7FB3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A3E046-DFAB-4F68-B749-53AC5D2F2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A72B02-52B1-44F6-AEA2-85CE9EDB1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3F8DF3-0A52-4CFC-B1A6-E54A81F9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6D819B-37CC-4C8F-A0DE-4606E7F3C9DE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9315FA-E99B-42B2-9D93-B94DFB6B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63F61E-DDAB-4B76-A54B-2B05B23B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450-08EE-4F63-ADB6-D30E235273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45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D3761-FA66-47FC-9347-12C8C44A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9671FE-B446-454B-BA92-238AF0FB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34BC67-99DB-4A18-A511-CBC72C55562E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9A0111-308C-4CEE-8A49-8F3B85E1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33A2F9-ED0F-449E-BD57-3650E22D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CF36-B5DB-4D7C-8FFD-88F9910B63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36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D6CEA8-44BA-4868-9F10-3049C738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00E2-329C-40F8-9B4B-B56F72577A99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48C546-013E-4DD5-9782-067001239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691B59-F5A2-46D4-8C2B-8C340785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AC2E4-ED22-409D-A80E-7455BEFCB6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08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56AA2-11A1-4FCD-8278-2F43F5F2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A6EEE2-BEDB-4D71-9976-480A0F47E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7088DE-6647-47F1-8B53-D77046069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CBC0BF-BD98-4183-9B14-45CB774B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E4BF0-CEF3-4FBC-B209-EE4447AE670D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C81554-4096-410E-8F64-10FCCCE59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CDAF1D-2A46-439F-B067-0805EB52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55A55-52A8-4D29-A1D8-DA892BF195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1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E057E-C27D-4C8C-9672-05CDC03B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2C034F-5EBF-475A-9B42-6DA4F587E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8B932E-A755-4508-9B49-80C6E676F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26D1AE-B173-44BC-8B4E-6C23C7B9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FBE99-D729-478C-8D45-E37A1B787384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798666-3553-41AC-8A8D-DB575C5B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3D45D5-BC02-44AA-A368-9B434361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D2668-F91F-450F-BDBE-60832E7F79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60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CD766-B698-4147-8DBA-F32FDD5F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371FF3-C63B-44EE-AE6B-1977A33BE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F0E6F-939E-4074-8DDB-F65AFEA6E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6E1F65-36F8-4907-B68F-E82A04760069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8E4CE-9675-4ED8-B399-0C38FD841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242013-0E82-42C8-9E78-63F4219F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3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17992C-1E86-47C6-9960-EE78707A9664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2900" y="275167"/>
            <a:ext cx="21336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D62B2"/>
                </a:solidFill>
                <a:latin typeface="+mn-lt"/>
              </a:defRPr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7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lib.rudn.ru/elektronnaya-biblioteka/licenzirovannye-resursy/elibrary.ru" TargetMode="External"/><Relationship Id="rId13" Type="http://schemas.openxmlformats.org/officeDocument/2006/relationships/hyperlink" Target="http://lib.rudn.ru/elektronnaya-biblioteka/licenzirovannye-resursy/university-of-chicago-press-journals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lib.rudn.ru/elektronnaya-biblioteka/licenzirovannye-resursy/east-view" TargetMode="External"/><Relationship Id="rId12" Type="http://schemas.openxmlformats.org/officeDocument/2006/relationships/hyperlink" Target="http://lib.rudn.ru/elektronnaya-biblioteka/licenzirovannye-resursy/swets-wise-online-conte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lib.rudn.ru/elektronnaya-biblioteka/licenzirovannye-resursy/vestnik-rudn" TargetMode="External"/><Relationship Id="rId11" Type="http://schemas.openxmlformats.org/officeDocument/2006/relationships/hyperlink" Target="http://lib.rudn.ru/elektronnaya-biblioteka/licenzirovannye-resursy/swetswise" TargetMode="External"/><Relationship Id="rId5" Type="http://schemas.openxmlformats.org/officeDocument/2006/relationships/hyperlink" Target="http://lib.rudn.ru/elektronnaya-biblioteka/licenzirovannye-resursy/knizhnye-kollekcii-izdatelstva-springer" TargetMode="External"/><Relationship Id="rId10" Type="http://schemas.openxmlformats.org/officeDocument/2006/relationships/hyperlink" Target="http://library.pressdisplay.com/pressdisplay/ru/viewer.aspx" TargetMode="External"/><Relationship Id="rId4" Type="http://schemas.openxmlformats.org/officeDocument/2006/relationships/hyperlink" Target="http://lib.rudn.ru/elektronnaya-biblioteka/licenzirovannye-resursy/universitetskaya-biblioteka-online" TargetMode="External"/><Relationship Id="rId9" Type="http://schemas.openxmlformats.org/officeDocument/2006/relationships/hyperlink" Target="http://lib.rudn.ru/elektronnaya-biblioteka/licenzirovannye-resursy/grebennikon" TargetMode="External"/><Relationship Id="rId14" Type="http://schemas.openxmlformats.org/officeDocument/2006/relationships/hyperlink" Target="http://lib.rudn.ru/elektronnaya-biblioteka/licenzirovannye-resursy/elektronnaya-biblioteka-dissertacii-rg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tif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t="20120" r="37119"/>
          <a:stretch/>
        </p:blipFill>
        <p:spPr>
          <a:xfrm>
            <a:off x="4855308" y="857250"/>
            <a:ext cx="4288692" cy="4928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" y="2858555"/>
            <a:ext cx="9144002" cy="4110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" y="4992914"/>
            <a:ext cx="3980678" cy="726485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4495087" y="5147697"/>
            <a:ext cx="4272414" cy="509152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ОБЪЕДИНЯЯ ЗНАНИЕМ ЛЮДЕЙ РАЗНЫХ КУЛЬТУР, РУДН ФОРМИРУЕТ ЛИДЕРОВ, КОТОРЫЕ ДЕЛАЮТ МИР ЛУЧШЕ</a:t>
            </a:r>
          </a:p>
          <a:p>
            <a:pPr algn="ctr"/>
            <a:endParaRPr lang="en-US" sz="12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3" y="659657"/>
            <a:ext cx="5512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solidFill>
                  <a:srgbClr val="002060"/>
                </a:solidFill>
                <a:latin typeface="Arial Black" panose="020B0A04020102020204" pitchFamily="34" charset="0"/>
              </a:rPr>
              <a:t>ВЫСШАЯ ШКОЛА </a:t>
            </a:r>
          </a:p>
          <a:p>
            <a:pPr algn="ctr"/>
            <a:r>
              <a:rPr lang="ru-RU" sz="1400">
                <a:solidFill>
                  <a:srgbClr val="002060"/>
                </a:solidFill>
                <a:latin typeface="Arial Black" panose="020B0A04020102020204" pitchFamily="34" charset="0"/>
              </a:rPr>
              <a:t>ПРОМЫШЛЕННОЙ ПОЛИТИКИ И ПРЕДПРИНИМАТЕЛЬСТВА</a:t>
            </a: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87" y="3078160"/>
            <a:ext cx="979960" cy="62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-286752" y="1795546"/>
            <a:ext cx="7020629" cy="131445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АСПИРАНТУРА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подготовки кадров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ысшей квалификации</a:t>
            </a:r>
          </a:p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З8.06.01 </a:t>
            </a: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Экономика»</a:t>
            </a:r>
          </a:p>
          <a:p>
            <a:endParaRPr lang="ru-RU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F48E842-8509-4CCA-A226-2D03BD8CE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2" y="3281299"/>
            <a:ext cx="3721084" cy="16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Ð°ÑÑÐ¸Ð½ÐºÐ¸ Ð¿Ð¾ Ð·Ð°Ð¿ÑÐ¾ÑÑ Ð»Ð¾Ð³Ð¾ÑÐ¸Ð¿ ÑÑÐ´Ð½">
            <a:extLst>
              <a:ext uri="{FF2B5EF4-FFF2-40B4-BE49-F238E27FC236}">
                <a16:creationId xmlns:a16="http://schemas.microsoft.com/office/drawing/2014/main" id="{6E3EE624-0D3E-460D-98A9-14E1AAACB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2853" y="0"/>
            <a:ext cx="3683643" cy="1624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798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2B552A-59A5-40C3-9026-39DE6704B636}"/>
              </a:ext>
            </a:extLst>
          </p:cNvPr>
          <p:cNvSpPr/>
          <p:nvPr/>
        </p:nvSpPr>
        <p:spPr>
          <a:xfrm>
            <a:off x="611560" y="91440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ÐÐ°ÑÑÐ¸Ð½ÐºÐ¸ Ð¿Ð¾ Ð·Ð°Ð¿ÑÐ¾ÑÑ Ð»Ð¾Ð³Ð¾ÑÐ¸Ð¿ ÑÑÐ´Ð½">
            <a:extLst>
              <a:ext uri="{FF2B5EF4-FFF2-40B4-BE49-F238E27FC236}">
                <a16:creationId xmlns:a16="http://schemas.microsoft.com/office/drawing/2014/main" id="{42364354-52F1-4A93-89A3-558F5B44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2853" y="0"/>
            <a:ext cx="3323603" cy="1091999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769E45-E8A1-4CE8-958B-004AE408A0BB}"/>
              </a:ext>
            </a:extLst>
          </p:cNvPr>
          <p:cNvSpPr/>
          <p:nvPr/>
        </p:nvSpPr>
        <p:spPr>
          <a:xfrm>
            <a:off x="611560" y="1776174"/>
            <a:ext cx="8352928" cy="652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производственных процессов, принципы их рациональной организации. Производственный цикл и производственная структура предприятия.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инновационного развития. Теория технологических укладов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С.Глазьева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Технологические уклады в России.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инновационной политики государства. Механизм государственной поддержки инновационной деятельности предприятий. Состояние и перспективы обеспечения  технологических инновационных приоритетов в России.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бизнес: критерии, экономическое содержание и значение.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функционирования предприятия во внешней среде. Внутренняя среда и ее составляющие.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и потребности персонала предприятия. Критерии и системы мотивации труда.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Оборотные средства предприятия. Понятие, состав и структура.  Показатели использования оборотных средств.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Организационно-правовые формы и современные тенденции развития некоммерческих организаций.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Организационно-правовые формы научно-технической кооперации. Региональная научно-техническая политика.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Организационно-правовые формы хозяйствования: формирование уставного капитала, распределение ответственности и финансовых результатов.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инновации в предпринимательской деятельности Научно-технологические парки, бизнес-инкубаторы.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нормирование труда на предприятии.  Производительность труда и методика ее определения. Формы и системы оплаты труда.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и виды организационных структур управления: преимущества и недостатки. Организация управления качеством продукции.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риска, виды и факторы рисков. Управление рисками.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цели управления.  Построение «дерева» целей. Методы и функции управления.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Понятие, сущность и классификация основных фондов. Виды оценки, амортизация основных фондов и нематериальных активов.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</a:rPr>
              <a:t>	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A81102-9B7F-439C-AE24-055A38B159A2}"/>
              </a:ext>
            </a:extLst>
          </p:cNvPr>
          <p:cNvSpPr/>
          <p:nvPr/>
        </p:nvSpPr>
        <p:spPr>
          <a:xfrm>
            <a:off x="467544" y="836716"/>
            <a:ext cx="8064896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algn="ctr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для подготовки к вступительному экзамену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9535" algn="ctr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профилям</a:t>
            </a:r>
            <a:r>
              <a:rPr lang="ru-RU" sz="1600" b="1" kern="0" dirty="0">
                <a:latin typeface="Times New Roman" panose="02020603050405020304" pitchFamily="18" charset="0"/>
                <a:ea typeface="MS Mincho" panose="02020609040205080304" pitchFamily="49" charset="-128"/>
              </a:rPr>
              <a:t> «Менеджмент», «Экономика инноваций»</a:t>
            </a:r>
            <a:endParaRPr lang="ru-RU" sz="16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2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6" name="Picture 2" descr="ÐÐ°ÑÑÐ¸Ð½ÐºÐ¸ Ð¿Ð¾ Ð·Ð°Ð¿ÑÐ¾ÑÑ Ð»Ð¾Ð³Ð¾ÑÐ¸Ð¿ ÑÑÐ´Ð½">
            <a:extLst>
              <a:ext uri="{FF2B5EF4-FFF2-40B4-BE49-F238E27FC236}">
                <a16:creationId xmlns:a16="http://schemas.microsoft.com/office/drawing/2014/main" id="{42364354-52F1-4A93-89A3-558F5B44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2853" y="0"/>
            <a:ext cx="3323603" cy="1091999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2968F8-2974-4A45-9552-04DC432860D2}"/>
              </a:ext>
            </a:extLst>
          </p:cNvPr>
          <p:cNvSpPr/>
          <p:nvPr/>
        </p:nvSpPr>
        <p:spPr>
          <a:xfrm>
            <a:off x="323528" y="1456067"/>
            <a:ext cx="8136904" cy="674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17.Прибыль предприятия: виды и порядок формирования. Финансовые показатели деятельности предприятия.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18.Производственная мощность предприятия и методы ее определения. Показатели наличия и эффективности использования основных фондов предприятия.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19.Себестоимость продукции (работ, услуг) и ее виды. Методы учета затрат и калькулирования себестоимости продукции.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20.Система методов управления.  Оценки эффективности принятых управленческих решений.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21.Система планов и организация планирования на предприятии. Технико-экономическое, оперативно-производственное и бюджетное планирование на предприятии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22.Стили управления, коммуникация, деловое и управленческое общение. Современные тенденции совершенствования менеджмента как профессиональной деятельности.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23.Стратегическое планирование. Этапы стратегического планирования.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24.Сущность и виды менеджмента. Характеристика основных функций менеджмента. Принципы и научные школы менеджмента.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25.Сущность инновационного менеджмента, управленческие и технологические инновации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26.Сущность, типы, функции и элементы организационной культуры. Классификация конфликтов в организации. Этика и современный менеджмент.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27.Технологические, маркетинговые, финансовые, продуктовые, управленческие инновации. Имитация инноваций. Экономическая оценка инноваций.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28.Фирма как институт рыночной экономики.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29.Функции менеджмента в рыночной экономике: организация, планирование, мотивация и контроль деятельности экономического субъекта;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30.Юридические лица. Классификация видов юридических лиц, порядок их создания и ликвидации, формирование уставного капитала.</a:t>
            </a:r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/>
              <a:t>                                           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A170D7-E62D-4F18-9048-B1CBF311D7E5}"/>
              </a:ext>
            </a:extLst>
          </p:cNvPr>
          <p:cNvSpPr/>
          <p:nvPr/>
        </p:nvSpPr>
        <p:spPr>
          <a:xfrm>
            <a:off x="611560" y="639234"/>
            <a:ext cx="624644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algn="ctr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для подготовки к вступительному экзамену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9535" algn="ctr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профилям</a:t>
            </a:r>
            <a:r>
              <a:rPr lang="ru-RU" b="1" kern="0" dirty="0">
                <a:latin typeface="Times New Roman" panose="02020603050405020304" pitchFamily="18" charset="0"/>
                <a:ea typeface="MS Mincho" panose="02020609040205080304" pitchFamily="49" charset="-128"/>
              </a:rPr>
              <a:t> «Менеджмент», «Экономика инноваций»</a:t>
            </a:r>
            <a:endParaRPr lang="ru-RU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0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2B552A-59A5-40C3-9026-39DE6704B636}"/>
              </a:ext>
            </a:extLst>
          </p:cNvPr>
          <p:cNvSpPr/>
          <p:nvPr/>
        </p:nvSpPr>
        <p:spPr>
          <a:xfrm>
            <a:off x="384313" y="768626"/>
            <a:ext cx="85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для подготовки к вступительному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экзаменув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аспирантуру по дисциплине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Экономика»по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профилю «Менеджмент», «Экономика инноваций»</a:t>
            </a:r>
          </a:p>
        </p:txBody>
      </p:sp>
      <p:pic>
        <p:nvPicPr>
          <p:cNvPr id="16" name="Picture 2" descr="ÐÐ°ÑÑÐ¸Ð½ÐºÐ¸ Ð¿Ð¾ Ð·Ð°Ð¿ÑÐ¾ÑÑ Ð»Ð¾Ð³Ð¾ÑÐ¸Ð¿ ÑÑÐ´Ð½">
            <a:extLst>
              <a:ext uri="{FF2B5EF4-FFF2-40B4-BE49-F238E27FC236}">
                <a16:creationId xmlns:a16="http://schemas.microsoft.com/office/drawing/2014/main" id="{42364354-52F1-4A93-89A3-558F5B44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2853" y="1"/>
            <a:ext cx="3323603" cy="768626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2968F8-2974-4A45-9552-04DC432860D2}"/>
              </a:ext>
            </a:extLst>
          </p:cNvPr>
          <p:cNvSpPr/>
          <p:nvPr/>
        </p:nvSpPr>
        <p:spPr>
          <a:xfrm>
            <a:off x="384313" y="1544349"/>
            <a:ext cx="8442187" cy="8028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литература: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Балашов, А., П. Основы менеджмента: Учебное пособие / А. П. Балашов. М.: Вузовский учебник, 2019. —  112 c.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отраслевых рынков / Е.Б.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Колбачев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- М.: Феникс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 272 c.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организации (предприятия, фирмы): Учебник / Под ред. проф. В.Я. Горфинкеля. М.: Вузовский учебник, 2018. —  318 c.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предприятия / Л. 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Чалдаева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5-е изд.,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М.: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 — 435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фирмы (организации, предприятия): Учебник / О.В. Антонова, В.Я. Горфинкель, И.Н. Васильева. М.: Вузовский учебник, 2019. —  320 c.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литература: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Бланк, И.А. Основы финансового менеджмента. В 2 т. / И.А. Бланк. М.: Омега-Л, 2019. - 128 c.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Володина, О.А. Стратегический и инновационный менеджмент: Учебное пособие / О.А. Володина. - М.: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Academia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 - 446 c.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Питер Ф. Задачи менеджмента в 21 веке: Пер. с англ.: / Питер Ф. 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М.: ИД «Вильямс», 2004. – 272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Маркидос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 Новая модель бизнеса. Стратегия безболезненных инноваций. М.:  Альпина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Паблишерз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2010, 304 с.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Мескон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М.Х. Основы менеджмента / М.Х.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Мескон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Альберт, Ф.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Хедоури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М.: ИД Вильямс, 2016. —  672 c.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Можаева, С.В. Экономика энергетического производства / С.В. Можаева. М.: Лань,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 272 c.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Розанова, Н. М. Теория отраслевых рынков. Учебник. В 2 частях. Часть 1 / Н.М. Розанова. М.: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—  346 c.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управления: учебник и практикум для академического бакалавриата / А. Л. Гапоненко, М. В. Савельева. — 2-е изд.,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М.: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— 336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предприятия (организации, фирмы): Учебник / О.В. Девяткин, Л.Г.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Паштова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Н.Б. Акуленко. М.: Инфра-М, 2018. —  848 c.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предприятия: учебник / коллектив авторов; под ред.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В.И.Гришина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Я.П.Силина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М.: КНОРУС, 2019. — 472 с.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инновационной деятельностью: Учебник под редакцией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А.П.Агарков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Р.С.Голов,-2 издание.-Москва,2020-204с.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менеджмент: Учебник и практикум для вузов,А.А.Алексеев,2- 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изд.перераб.и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доп.-Москва: Издательство Юрайт,2021-259с.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788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6" name="Picture 2" descr="ÐÐ°ÑÑÐ¸Ð½ÐºÐ¸ Ð¿Ð¾ Ð·Ð°Ð¿ÑÐ¾ÑÑ Ð»Ð¾Ð³Ð¾ÑÐ¸Ð¿ ÑÑÐ´Ð½">
            <a:extLst>
              <a:ext uri="{FF2B5EF4-FFF2-40B4-BE49-F238E27FC236}">
                <a16:creationId xmlns:a16="http://schemas.microsoft.com/office/drawing/2014/main" id="{42364354-52F1-4A93-89A3-558F5B44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2853" y="1"/>
            <a:ext cx="3323603" cy="768626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2968F8-2974-4A45-9552-04DC432860D2}"/>
              </a:ext>
            </a:extLst>
          </p:cNvPr>
          <p:cNvSpPr/>
          <p:nvPr/>
        </p:nvSpPr>
        <p:spPr>
          <a:xfrm>
            <a:off x="251520" y="639234"/>
            <a:ext cx="857498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инновационной деятельности: Учебник и практикум для вузов-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М.Б.Алексеев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П.П.Ветренко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.-Москва: издательство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2021-303с.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14.Беляев, Ю. М. Инновационный менеджмент : учебник для бакалавров / Ю. М. Беляев. –2-е изд., стер. – Москва : Издательско-торговая корпорация «Дашков и К°», 2020. –218 с. 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15.Горфинкель, В. Я. Инновационный менеджмент : учебник / под ред. В.Я. Горфинкеля,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Т.Г.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Попадюк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4-е изд.,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– Москва : Вузовский учебник : ИНФРА-М,   2021. — 380 с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17..Данилина, Е. И. Инновационный менеджмент в управлении персоналом : учебник для   бакалавров / Е. И. Данилина, Д. В. Горелов, Я. И. Маликова. – 2-е изд. – Москва :  Издательско-торговая корпорация «Дашков и К°», 2020. — 208 с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18..Дармилова, Ж. Д. Инновационный менеджмент : учебное пособие для бакалавров / Ж. Д.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Дармилова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2-е изд., стер. – Москва : Издательско-торговая корпорация «Дашков и К°», 2020. – 168 с.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19.Джуха, В. М. Инновационный менеджмент. Курс в схемах и таблицах : УЧЕБНОЕ ПОСОБИЕ по дисциплине «Инновационный менеджмент» (Электронный  ресурс) / В. 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Джуха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А. Салтанова.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 : Ростовский государственный экономический университет «РИНХ», 2020. – 68 с.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20.Зверева, Т. М. Необходимость обновления форм и методов управления в условиях использования инновационного менеджмента / Т. М. Зверева // Электронный научный журнал. – 2020. – № 1(30). – С. 67-21.Инновационный менеджмент в российском бизнесе / А. В. Борщева, М. 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Санталова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Соклакова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Л.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2-е издание. – Москва : Издательско-торговая корпорация «Дашков и К», 2020. – 198 с.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22.Инновационный менеджмент как объект управления / Ю. И. Минина, К. Д.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Шляпин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А. Евдокимова, А. И. Горбачева // Вестник современных исследований. – 2020. – № 7-7(37). – С. 52-58.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23.Инновационный менеджмент : учебник для вузов / под общей редакцией Л. П. Гончаренко. – 2-е изд.,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 – Москва : Издательство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2021. – 487 с. 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24.Ключарев, Г. А. Инновационные предприятия в вузах: вопросы интеграции с реальным сектором экономики / Г. А. Ключарев, М. С. Попов, В. И. Савинков. – 2-е изд.,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 – Москва : Издательство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2021. – 382 с. </a:t>
            </a:r>
          </a:p>
          <a:p>
            <a:pPr lvl="0" fontAlgn="base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25.Лапин, Н. И.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Теория и практика инноватики : учебник для вузов / Н. И. Лапин, В. В. Карачаровский. – 2-е изд. – Москва : Издательство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2021. – 350 с.</a:t>
            </a:r>
          </a:p>
          <a:p>
            <a:pPr lvl="0" fontAlgn="base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5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6" name="Picture 2" descr="ÐÐ°ÑÑÐ¸Ð½ÐºÐ¸ Ð¿Ð¾ Ð·Ð°Ð¿ÑÐ¾ÑÑ Ð»Ð¾Ð³Ð¾ÑÐ¸Ð¿ ÑÑÐ´Ð½">
            <a:extLst>
              <a:ext uri="{FF2B5EF4-FFF2-40B4-BE49-F238E27FC236}">
                <a16:creationId xmlns:a16="http://schemas.microsoft.com/office/drawing/2014/main" id="{42364354-52F1-4A93-89A3-558F5B44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2853" y="1"/>
            <a:ext cx="3323603" cy="768626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2968F8-2974-4A45-9552-04DC432860D2}"/>
              </a:ext>
            </a:extLst>
          </p:cNvPr>
          <p:cNvSpPr/>
          <p:nvPr/>
        </p:nvSpPr>
        <p:spPr>
          <a:xfrm>
            <a:off x="384313" y="1544349"/>
            <a:ext cx="8442187" cy="1134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68EA48-5C48-40B7-95B2-2139B01FE207}"/>
              </a:ext>
            </a:extLst>
          </p:cNvPr>
          <p:cNvSpPr/>
          <p:nvPr/>
        </p:nvSpPr>
        <p:spPr>
          <a:xfrm>
            <a:off x="384313" y="768626"/>
            <a:ext cx="86521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tabLst>
                <a:tab pos="499110" algn="l"/>
              </a:tabLst>
            </a:pP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26.Лебедева, С. Р. О некоторых аспектах современного инновационного менеджмента: вызовы, инструменты, методы / С. </a:t>
            </a:r>
            <a:r>
              <a:rPr 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Р.Лебедева</a:t>
            </a: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Н. Н. </a:t>
            </a:r>
            <a:r>
              <a:rPr 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Покутняя</a:t>
            </a: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// Инновации в управлении социально-экономическими системами (RCIMSS-2020) : Материалы национальной (всероссийской) научно-практической конференции. – Москва: Общество с ограниченной ответственностью «</a:t>
            </a:r>
            <a:r>
              <a:rPr 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Русайнс</a:t>
            </a: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2020. – С. 86-94.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spcAft>
                <a:spcPts val="0"/>
              </a:spcAft>
              <a:tabLst>
                <a:tab pos="499110" algn="l"/>
              </a:tabLst>
            </a:pP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27.Малыхина, М. Е. Организация и планирование инновационной деятельности на предприятии / М. Е. Малыхина // Результаты современных научных исследований и разработок : сборник статей IX Всероссийской научно-практической конференции, Пенза, 15 апреля 2020 года. – Пенза: «Наука и Просвещение» (ИП Гуляев Г.Ю.), 2020. – С. 38-41.</a:t>
            </a:r>
          </a:p>
          <a:p>
            <a:pPr lvl="0" fontAlgn="base">
              <a:spcAft>
                <a:spcPts val="0"/>
              </a:spcAft>
              <a:tabLst>
                <a:tab pos="49911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28.</a:t>
            </a: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Мурашова, А. П. Инновационный подход в управлении предприятием / А. П. Мурашова // Трибуна ученого. – 2020. – № 11. – С. 567-577.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spcAft>
                <a:spcPts val="0"/>
              </a:spcAft>
              <a:tabLst>
                <a:tab pos="499110" algn="l"/>
              </a:tabLst>
            </a:pP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29.Новая парадигма развития менеджмента: гипотезы, концепции, практики. – Москва : Общество с ограниченной ответственностью «</a:t>
            </a:r>
            <a:r>
              <a:rPr 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Русайнс</a:t>
            </a: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2020. – 286 с.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spcAft>
                <a:spcPts val="0"/>
              </a:spcAft>
              <a:tabLst>
                <a:tab pos="499110" algn="l"/>
              </a:tabLst>
            </a:pP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30.Саксина, Е. В. Особенности инновационного менеджмента на предприятиях / Е. В. </a:t>
            </a:r>
            <a:r>
              <a:rPr 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Саксина</a:t>
            </a: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И. С. </a:t>
            </a:r>
            <a:r>
              <a:rPr 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Пулин</a:t>
            </a: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// Формирование конкурентной среды, конкурентоспособность и стратегическое управление предприятиями, организациями и регионами : Сборник статей V Международной научно-практической конференции, Пенза, 11–12 мая 2020 года. – Пенза: Пензенский государственный аграрный университет, 2020. – С. 190-194.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spcAft>
                <a:spcPts val="0"/>
              </a:spcAft>
              <a:tabLst>
                <a:tab pos="499110" algn="l"/>
              </a:tabLst>
            </a:pP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31.Славнецкова, Л. В. Основы инновационного менеджмента : Учебное пособие / Л. В. </a:t>
            </a:r>
            <a:r>
              <a:rPr 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Славнецкова</a:t>
            </a: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Саратов : </a:t>
            </a:r>
            <a:r>
              <a:rPr 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амирит</a:t>
            </a: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2020. – 161 с.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spcAft>
                <a:spcPts val="0"/>
              </a:spcAft>
              <a:tabLst>
                <a:tab pos="499110" algn="l"/>
              </a:tabLst>
            </a:pP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32.Современные аспекты формирования инновационной экономики и менеджмента / К. А. </a:t>
            </a:r>
            <a:r>
              <a:rPr 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Бармута</a:t>
            </a: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И. О. Богданова, Ю. К. </a:t>
            </a:r>
            <a:r>
              <a:rPr 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Верченко</a:t>
            </a: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[и др.]. – </a:t>
            </a:r>
            <a:r>
              <a:rPr 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Ростов</a:t>
            </a:r>
            <a:r>
              <a:rPr 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-на-Дону : Донской государственный технический университет, 2020. – 159 с.</a:t>
            </a:r>
          </a:p>
          <a:p>
            <a:pPr lvl="0" fontAlgn="base">
              <a:spcAft>
                <a:spcPts val="0"/>
              </a:spcAft>
              <a:tabLst>
                <a:tab pos="499110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258B57D-C9C0-4FB7-B509-CE5132F8B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252389"/>
            <a:ext cx="8442187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33.Сурат В. И. Инновационный менеджмент : учебно-методическое пособие / В. И.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Сурат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Е. В. Лебедева, И. В.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Соклакова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М. С.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Санталова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Москва : Издательско-торговая корпорация «Дашков и К», 2021. – 145 с.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Тебекин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А. В. Инновационный менеджмент : Учебник для бакалавров / А. В.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Тебекин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2-е изд., пер. и доп. – Москва : Издательство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2020. – 481 с.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34.Теоретическая инноватика : учебник и практикум для вузов / И. А.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Брусакова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[и др.] ; под редакцией И. А.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Брусаковой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Москва : Издательство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2021. – 333 с.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926B044-B1FF-402E-8FF3-1E191A56F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87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6" name="Picture 2" descr="ÐÐ°ÑÑÐ¸Ð½ÐºÐ¸ Ð¿Ð¾ Ð·Ð°Ð¿ÑÐ¾ÑÑ Ð»Ð¾Ð³Ð¾ÑÐ¸Ð¿ ÑÑÐ´Ð½">
            <a:extLst>
              <a:ext uri="{FF2B5EF4-FFF2-40B4-BE49-F238E27FC236}">
                <a16:creationId xmlns:a16="http://schemas.microsoft.com/office/drawing/2014/main" id="{42364354-52F1-4A93-89A3-558F5B44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2853" y="1"/>
            <a:ext cx="3323603" cy="768626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2968F8-2974-4A45-9552-04DC432860D2}"/>
              </a:ext>
            </a:extLst>
          </p:cNvPr>
          <p:cNvSpPr/>
          <p:nvPr/>
        </p:nvSpPr>
        <p:spPr>
          <a:xfrm>
            <a:off x="384313" y="1544349"/>
            <a:ext cx="8442187" cy="1134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0C3932-4EC8-4DB8-BFF2-C7ACD8ECC8BC}"/>
              </a:ext>
            </a:extLst>
          </p:cNvPr>
          <p:cNvSpPr/>
          <p:nvPr/>
        </p:nvSpPr>
        <p:spPr>
          <a:xfrm>
            <a:off x="899592" y="768627"/>
            <a:ext cx="7926908" cy="904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r>
              <a:rPr lang="ru-RU" alt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35Филатов, В. В. Современные проблемы инновационного менеджмента / В. В. Филатов, В. Ю. </a:t>
            </a:r>
            <a:r>
              <a:rPr lang="ru-RU" alt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Мишаков</a:t>
            </a:r>
            <a:r>
              <a:rPr lang="ru-RU" alt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 А. </a:t>
            </a:r>
            <a:r>
              <a:rPr lang="ru-RU" alt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Данильчук</a:t>
            </a:r>
            <a:r>
              <a:rPr lang="ru-RU" alt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Развитие социально-экономического потенциала регионов: дифференциация и приоритеты : Сборник научных трудов по итогам проведения круглого стола, Москва, 24 сентября 2020 года / Под редакцией С.Г. Радько. – Москва: Федеральное государственное бюджетное образовательное учреждение высшего образования «Российский государственный университет имени А.Н. Косыгина (Технологии. Дизайн. Искусство)», 2020. – С. 215-220.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r>
              <a:rPr lang="ru-RU" alt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36.Хотяшева, О. М. Инновационный менеджмент : учебник и практикум для вузов / О. М. </a:t>
            </a:r>
            <a:r>
              <a:rPr lang="ru-RU" alt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Хотяшева</a:t>
            </a:r>
            <a:r>
              <a:rPr lang="ru-RU" alt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М. А. Слесарев. – 3-е изд., </a:t>
            </a:r>
            <a:r>
              <a:rPr lang="ru-RU" alt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alt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 доп. – Москва : Издательство </a:t>
            </a:r>
            <a:r>
              <a:rPr lang="ru-RU" alt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alt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2021. – 326 с. 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r>
              <a:rPr lang="ru-RU" alt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37.Цыганкова, В. Н. Практикум по управлению инновациями / В. Н. Цыганкова. – Волгоград : Волгоградский государственный технический университет, 2020. – 60 с.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r>
              <a:rPr lang="ru-RU" alt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38.Черняков, М. К. Управление инновационной деятельностью / М. К. Черняков, К. Ч. </a:t>
            </a:r>
            <a:r>
              <a:rPr lang="ru-RU" alt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Акберов</a:t>
            </a:r>
            <a:r>
              <a:rPr lang="ru-RU" alt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Е. Н. Сарычева ; Под редакцией М.К. </a:t>
            </a:r>
            <a:r>
              <a:rPr lang="ru-RU" altLang="ru-RU" sz="1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Чернякова</a:t>
            </a:r>
            <a:r>
              <a:rPr lang="ru-RU" altLang="ru-RU" sz="1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Курск : Закрытое акционерное общество «Универ, 2020. – 104 с.</a:t>
            </a:r>
            <a:endParaRPr lang="ru-RU" altLang="ru-RU" sz="1400" dirty="0">
              <a:solidFill>
                <a:srgbClr val="3A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/>
              <a:t>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 данных, информационно-справочные и поисковые системы: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hangingPunct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каталог – база книг и периодики в фонде библиотеки РУДН.</a:t>
            </a:r>
          </a:p>
          <a:p>
            <a:pPr fontAlgn="base" hangingPunct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 – в том числе раздел: Лицензированные ресурсы УНИБЦ (НБ):</a:t>
            </a:r>
          </a:p>
          <a:p>
            <a:pPr fontAlgn="base" hangingPunct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Университетская библиотека ONLINE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 hangingPunct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SPRINGER. Книжные коллекции издательства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 hangingPunct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Вестник РУДН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 hangingPunct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 hangingPunct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базы данных </a:t>
            </a:r>
          </a:p>
          <a:p>
            <a:pPr fontAlgn="base" hangingPunct="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eLibrary.ru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hangingPunct="0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Grebennikon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hangingPunct="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PressDisplay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hangingPunct="0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SwetsWise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hangingPunct="0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Swets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Wise online content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hangingPunct="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Chicago Press Journals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Электронная библиотека диссертаций РГБ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endParaRPr lang="ru-RU" altLang="ru-RU" sz="1400" dirty="0">
              <a:solidFill>
                <a:srgbClr val="3A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endParaRPr lang="ru-RU" altLang="ru-RU" sz="1400" dirty="0">
              <a:solidFill>
                <a:srgbClr val="3A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endParaRPr lang="ru-RU" altLang="ru-RU" sz="1400" dirty="0">
              <a:solidFill>
                <a:srgbClr val="3A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endParaRPr lang="ru-RU" altLang="ru-RU" sz="1400" dirty="0">
              <a:solidFill>
                <a:srgbClr val="3A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endParaRPr lang="ru-RU" altLang="ru-RU" sz="1400" dirty="0">
              <a:solidFill>
                <a:srgbClr val="3A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endParaRPr lang="ru-RU" altLang="ru-RU" sz="1400" dirty="0">
              <a:solidFill>
                <a:srgbClr val="3A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endParaRPr lang="ru-RU" altLang="ru-RU" sz="1400" dirty="0">
              <a:solidFill>
                <a:srgbClr val="3A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endParaRPr lang="ru-RU" altLang="ru-RU" sz="1400" dirty="0">
              <a:solidFill>
                <a:srgbClr val="3A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endParaRPr lang="ru-RU" altLang="ru-RU" sz="1400" dirty="0">
              <a:solidFill>
                <a:srgbClr val="3A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endParaRPr lang="ru-RU" altLang="ru-RU" sz="1400" dirty="0">
              <a:solidFill>
                <a:srgbClr val="3A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8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6" name="Picture 2" descr="ÐÐ°ÑÑÐ¸Ð½ÐºÐ¸ Ð¿Ð¾ Ð·Ð°Ð¿ÑÐ¾ÑÑ Ð»Ð¾Ð³Ð¾ÑÐ¸Ð¿ ÑÑÐ´Ð½">
            <a:extLst>
              <a:ext uri="{FF2B5EF4-FFF2-40B4-BE49-F238E27FC236}">
                <a16:creationId xmlns:a16="http://schemas.microsoft.com/office/drawing/2014/main" id="{42364354-52F1-4A93-89A3-558F5B44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2853" y="1"/>
            <a:ext cx="3323603" cy="768626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2968F8-2974-4A45-9552-04DC432860D2}"/>
              </a:ext>
            </a:extLst>
          </p:cNvPr>
          <p:cNvSpPr/>
          <p:nvPr/>
        </p:nvSpPr>
        <p:spPr>
          <a:xfrm>
            <a:off x="384313" y="1544349"/>
            <a:ext cx="8442187" cy="1134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2" descr="https://cdn.pixabay.com/photo/2015/11/03/09/30/contract-1020434_1280.jpg">
            <a:extLst>
              <a:ext uri="{FF2B5EF4-FFF2-40B4-BE49-F238E27FC236}">
                <a16:creationId xmlns:a16="http://schemas.microsoft.com/office/drawing/2014/main" id="{42308A1C-65E1-4FF5-8057-6C2C43EED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7" r="22154"/>
          <a:stretch/>
        </p:blipFill>
        <p:spPr bwMode="auto">
          <a:xfrm>
            <a:off x="683568" y="2492896"/>
            <a:ext cx="2952328" cy="43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380C02-E1C6-45A0-8878-011258B2BC78}"/>
              </a:ext>
            </a:extLst>
          </p:cNvPr>
          <p:cNvSpPr/>
          <p:nvPr/>
        </p:nvSpPr>
        <p:spPr>
          <a:xfrm rot="10800000" flipV="1">
            <a:off x="351549" y="1270242"/>
            <a:ext cx="5645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</a:p>
        </p:txBody>
      </p:sp>
      <p:pic>
        <p:nvPicPr>
          <p:cNvPr id="10" name="Picture 10" descr="https://hyser.com.ua/images/2015/12/25/RFq00AwptXP3bqTfZ8Dj8xwjtd23KjJh.jpg">
            <a:extLst>
              <a:ext uri="{FF2B5EF4-FFF2-40B4-BE49-F238E27FC236}">
                <a16:creationId xmlns:a16="http://schemas.microsoft.com/office/drawing/2014/main" id="{721794D2-5951-4991-B6B4-D5DBE521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26" y="1513374"/>
            <a:ext cx="2593306" cy="213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84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692696"/>
            <a:ext cx="45365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аспиранты, молодые ученые,  опора будущей науки России, представители Высшей школы промышленной политики и предпринимательства. Наша миссия состоит в подготовке кадров высшей квалификации, подготовке исследователей, преподавателей-исследователей, способных осуществлять научно-исследовательскую деятельность в области экономики и преподавательскую деятельность по образовательным программам высшего образования, с учетом современных требований. Кроме этого наши выпускники  ведут свою профессиональную деятельность в области управления бизнесом в крупных промышленных компаниях и корпорациях. Какая же задача стоит перед нами на данный момент?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275167"/>
            <a:ext cx="2133600" cy="364067"/>
          </a:xfrm>
        </p:spPr>
        <p:txBody>
          <a:bodyPr/>
          <a:lstStyle/>
          <a:p>
            <a:pPr>
              <a:defRPr/>
            </a:pPr>
            <a:fld id="{BF1FA1CE-3197-440A-BEDE-8C249773AFF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2189" y="3762657"/>
            <a:ext cx="863962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ru-RU" sz="1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профессиональной деятельности выпускников, 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освоивших программу аспирантуры включает экономическую теорию, регулирование и планирование управлением, экономика и управление предприятием, отраслями и межотраслевыми комплексами, менеджмент, экономика инновациями, экономика предпринимательства.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состояния и тенденций развития научной и научно-педагогической деятельности в сфере экономики показывает, что формирование и управление базой знаний данной области является важным фактором повышения потенциала и конкурентоспособности отечественных образовательных учреждений высшего образования, научно-исследовательских организаций и инновационно-активных</a:t>
            </a:r>
          </a:p>
          <a:p>
            <a:pPr>
              <a:lnSpc>
                <a:spcPts val="168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компаний, осуществляющих научную и образовательную деятельность</a:t>
            </a:r>
            <a:r>
              <a:rPr lang="ru-RU" dirty="0"/>
              <a:t>. </a:t>
            </a:r>
          </a:p>
          <a:p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нашей программы является:</a:t>
            </a:r>
            <a:endParaRPr lang="ru-RU" sz="1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обучающихся личностных качеств, отвечающих требованиям современной экономики для работы в высших учебных заведения, научно-исследовательских организациях и других структурах, осуществляющих научные исследования и обучение и подготовка, защита диссертаций на соискание ученой степени кандидата экономических наук в области группы специальностей 5.2.-Экономика. </a:t>
            </a:r>
          </a:p>
          <a:p>
            <a:pPr>
              <a:buFont typeface="+mj-lt"/>
              <a:buAutoNum type="arabicPeriod"/>
            </a:pPr>
            <a:endParaRPr lang="ru-RU" sz="1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FE5EE-5412-4938-900A-AA40E73FD4F2}"/>
              </a:ext>
            </a:extLst>
          </p:cNvPr>
          <p:cNvSpPr txBox="1"/>
          <p:nvPr/>
        </p:nvSpPr>
        <p:spPr>
          <a:xfrm>
            <a:off x="4283967" y="129364"/>
            <a:ext cx="4157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КТО МЫ?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7D245B-AA86-43BC-B4D7-7B28A4FABCE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298" y="784641"/>
            <a:ext cx="3934646" cy="28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63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116631"/>
            <a:ext cx="8712968" cy="145297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dirty="0"/>
              <a:t>   </a:t>
            </a:r>
          </a:p>
          <a:p>
            <a:r>
              <a:rPr lang="ru-RU" sz="1400" b="1" dirty="0"/>
              <a:t>Федеральное государственное автономное образовательное учреждение высшего образования</a:t>
            </a:r>
            <a:endParaRPr lang="ru-RU" sz="1400" dirty="0"/>
          </a:p>
          <a:p>
            <a:r>
              <a:rPr lang="ru-RU" b="1" dirty="0"/>
              <a:t>              «РОССИЙСКИЙ   УНИВЕРСИТЕТ   ДРУЖБЫ   НАРОДОВ»</a:t>
            </a:r>
            <a:endParaRPr lang="ru-RU" dirty="0"/>
          </a:p>
          <a:p>
            <a:r>
              <a:rPr lang="ru-RU" b="1" dirty="0"/>
              <a:t>ВЫСШАЯ ШКОЛА ПРОМЫШЛЕННОЙ ПОЛИТИКИ И ПРЕДПРИНИМАТЕЛЬСТВА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9388" y="2276475"/>
            <a:ext cx="8772525" cy="3540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700" dirty="0"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B5A85E5B-4D34-984C-B967-5E95666131CD}"/>
              </a:ext>
            </a:extLst>
          </p:cNvPr>
          <p:cNvSpPr/>
          <p:nvPr/>
        </p:nvSpPr>
        <p:spPr>
          <a:xfrm>
            <a:off x="1469231" y="1686239"/>
            <a:ext cx="6192837" cy="135624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/>
              <a:t>                                                                         УТВЕРЖДЕНО</a:t>
            </a:r>
            <a:endParaRPr lang="ru-RU" dirty="0"/>
          </a:p>
          <a:p>
            <a:r>
              <a:rPr lang="ru-RU" b="1" dirty="0"/>
              <a:t>                                                              </a:t>
            </a:r>
            <a:r>
              <a:rPr lang="ru-RU" dirty="0"/>
              <a:t>Ученым Советом </a:t>
            </a:r>
            <a:r>
              <a:rPr lang="ru-RU" dirty="0" err="1"/>
              <a:t>ВШППиП</a:t>
            </a:r>
            <a:endParaRPr lang="ru-RU" dirty="0"/>
          </a:p>
          <a:p>
            <a:r>
              <a:rPr lang="ru-RU" dirty="0"/>
              <a:t>                                                              от «</a:t>
            </a:r>
            <a:r>
              <a:rPr lang="ru-RU" u="sng" dirty="0"/>
              <a:t>28</a:t>
            </a:r>
            <a:r>
              <a:rPr lang="ru-RU" dirty="0"/>
              <a:t>» </a:t>
            </a:r>
            <a:r>
              <a:rPr lang="ru-RU" u="sng" dirty="0"/>
              <a:t>января 2022 года</a:t>
            </a:r>
            <a:r>
              <a:rPr lang="ru-RU" dirty="0"/>
              <a:t>,</a:t>
            </a:r>
          </a:p>
          <a:p>
            <a:r>
              <a:rPr lang="ru-RU" dirty="0"/>
              <a:t>                                                              протокол №6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1">
            <a:extLst>
              <a:ext uri="{FF2B5EF4-FFF2-40B4-BE49-F238E27FC236}">
                <a16:creationId xmlns:a16="http://schemas.microsoft.com/office/drawing/2014/main" id="{09719065-51C9-4DC2-ABFD-76F841388296}"/>
              </a:ext>
            </a:extLst>
          </p:cNvPr>
          <p:cNvSpPr/>
          <p:nvPr/>
        </p:nvSpPr>
        <p:spPr>
          <a:xfrm>
            <a:off x="899592" y="3429001"/>
            <a:ext cx="7705745" cy="315383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cap="all" dirty="0"/>
              <a:t>                           Программа ВСТУПИТЕЛЬНЫХ ИСПЫТАНИЙ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       для поступающих в аспирантуру по направлению: 5.2 «Экономика» </a:t>
            </a:r>
            <a:endParaRPr lang="ru-RU" dirty="0"/>
          </a:p>
          <a:p>
            <a:r>
              <a:rPr lang="ru-RU" b="1" dirty="0"/>
              <a:t>                  научные специальности: 5.2.6. - «Менеджмент»;</a:t>
            </a:r>
            <a:endParaRPr lang="ru-RU" dirty="0"/>
          </a:p>
          <a:p>
            <a:r>
              <a:rPr lang="ru-RU" b="1" dirty="0"/>
              <a:t>                     5.2.3. – «Региональная и отраслевая экономика»</a:t>
            </a:r>
            <a:endParaRPr lang="ru-RU" dirty="0"/>
          </a:p>
          <a:p>
            <a:r>
              <a:rPr lang="ru-RU" b="1" dirty="0"/>
              <a:t>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60094"/>
            <a:ext cx="8775953" cy="14310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dirty="0"/>
              <a:t>                         ПОРЯДОК ПРОВЕДЕНИЯ ВСТУПИТЕЛЬНОГО ИСПЫТАНИЯ</a:t>
            </a:r>
            <a:endParaRPr lang="ru-RU" dirty="0"/>
          </a:p>
          <a:p>
            <a:r>
              <a:rPr lang="ru-RU" b="1" dirty="0"/>
              <a:t>      в форме компьютерного тестирования на программы подготовки кадров       </a:t>
            </a:r>
          </a:p>
          <a:p>
            <a:r>
              <a:rPr lang="ru-RU" b="1" dirty="0"/>
              <a:t>        высшей квалификации (аспирантура)по направлению 5.2. «Экономика»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232C1812-A4DC-DF48-BACC-558E4B342558}"/>
              </a:ext>
            </a:extLst>
          </p:cNvPr>
          <p:cNvSpPr/>
          <p:nvPr/>
        </p:nvSpPr>
        <p:spPr>
          <a:xfrm>
            <a:off x="0" y="1551199"/>
            <a:ext cx="8883457" cy="6270289"/>
          </a:xfrm>
          <a:prstGeom prst="roundRect">
            <a:avLst>
              <a:gd name="adj" fmla="val 8606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вступительных испытаний составлена  согласно требований РУДН к структуре программ подготовки научных и  научно-педагогических кадров в аспирантуре,  утвержденного приказом ректора  №139 от 09 марта 2022 года «Об утверждении самостоятельно устанавливаемых требований РУДН к структуре программ подготовки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научно-педагогических кадров в аспирантуре, условиям их реализации, срокам освоения  программ, образовательных технологий и особенностей отдельных категорий обучающихся в аспирантуре и по специальностям ординатуры, самостоятельно устанавливаемым Российским университетом дружбы народов (СУТ РУДН).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Вступительный экзамен проводится в соответствии с расписанием, утвержденным приказом ректора.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вступительных испытаний для поступающих в аспирантуру по направлению 5.2. – «Экономика» предназначена для подготовки к сдаче вступительных экзаменов по дисциплине: - «Экономика»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вступительных испытаний по дисциплине «Экономика» является общим для всех профилей подготовки: «Менеджмент», «Экономика инноваций». Программа содержит характеристику основных тем разделов по каждой из перечисленных дисциплин, список литературы, необходимой для подготовки к сдаче вступительного экзамена, и примерного перечня вопросов для подготовки к экзамену. </a:t>
            </a:r>
          </a:p>
          <a:p>
            <a:r>
              <a:rPr lang="ru-RU" dirty="0"/>
              <a:t>     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Скругленный прямоугольник 20">
            <a:extLst>
              <a:ext uri="{FF2B5EF4-FFF2-40B4-BE49-F238E27FC236}">
                <a16:creationId xmlns:a16="http://schemas.microsoft.com/office/drawing/2014/main" id="{78D54777-FF69-4A3D-BB15-3C7542ECE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1"/>
            <a:ext cx="7129462" cy="358343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rnd" algn="ctr">
            <a:solidFill>
              <a:srgbClr val="05436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b="1"/>
              <a:t>Порядок проведения вступительного экзамена.</a:t>
            </a:r>
            <a:endParaRPr lang="ru-RU"/>
          </a:p>
        </p:txBody>
      </p:sp>
      <p:pic>
        <p:nvPicPr>
          <p:cNvPr id="24" name="Picture 10" descr="https://hyser.com.ua/images/2015/12/25/RFq00AwptXP3bqTfZ8Dj8xwjtd23KjJh.jpg">
            <a:extLst>
              <a:ext uri="{FF2B5EF4-FFF2-40B4-BE49-F238E27FC236}">
                <a16:creationId xmlns:a16="http://schemas.microsoft.com/office/drawing/2014/main" id="{72C47BEB-0BF9-4A62-BD74-5E4FF45BA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4862284" cy="364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13">
            <a:extLst>
              <a:ext uri="{FF2B5EF4-FFF2-40B4-BE49-F238E27FC236}">
                <a16:creationId xmlns:a16="http://schemas.microsoft.com/office/drawing/2014/main" id="{64FB13D0-0707-4358-986E-346435915E22}"/>
              </a:ext>
            </a:extLst>
          </p:cNvPr>
          <p:cNvSpPr/>
          <p:nvPr/>
        </p:nvSpPr>
        <p:spPr>
          <a:xfrm>
            <a:off x="0" y="476674"/>
            <a:ext cx="9144000" cy="619268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chemeClr val="tx1"/>
                </a:solidFill>
              </a:rPr>
              <a:t>В соответствии с «Особенностями приема в федеральное государственное автономное образовательное учреждение высшего образования «Российский университет дружбы народов» на обучение по образовательным программам высшего образования – программам подготовки научно-педагогических кадров в аспирантуре на 2022/23 учебный год» (приняты Ученым советом РУДН 11 апреля 2022 г. протокол № 8 и утверждены приказом ректора от 14 апреля 2022 г. № 225) вступительные испытания по специальной дисциплине при приеме на обучение по программам подготовки кадров высшей квалификации на направление 5.2 «Экономика» проводятся в форме теста, формируемого электронной системой сопровождения экзаменов (ЭССЭ) методом случайной выборки заданий из подготовленного банка (всего в банке тестовых заданий 60 вопросов) тестовых заданий, с автоматической проверкой ЭССЭ правильности выполненных заданий (компьютерный тест).</a:t>
            </a:r>
          </a:p>
          <a:p>
            <a:r>
              <a:rPr lang="ru-RU" dirty="0">
                <a:solidFill>
                  <a:schemeClr val="tx1"/>
                </a:solidFill>
              </a:rPr>
              <a:t> Сам компьютерный тест состоит из 25 вопросов с выбором одного правильного ответа из множества. В тест включены вопросы в соответствии с выбранным профилем подготовки. На выполнение всего теста отводится 60 минут.</a:t>
            </a:r>
          </a:p>
          <a:p>
            <a:r>
              <a:rPr lang="ru-RU" dirty="0">
                <a:solidFill>
                  <a:schemeClr val="tx1"/>
                </a:solidFill>
              </a:rPr>
              <a:t>Тест оценивается из 100 баллов. Для вопросов с выбором одного правильного ответа: за правильный ответ начисляется 2 балла, за неправильный - ноль.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6" name="Прямоугольник 12">
            <a:extLst>
              <a:ext uri="{FF2B5EF4-FFF2-40B4-BE49-F238E27FC236}">
                <a16:creationId xmlns:a16="http://schemas.microsoft.com/office/drawing/2014/main" id="{D7BC68C3-34B4-4A3C-8C6D-AD471B533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1832" y="4941168"/>
            <a:ext cx="15121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s://www.rospres.com/media/k2/items/imageart/861e203e3e951347e8679412bfdbf1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C:\Users\%D0%9D%D0%B0%D1%82%D0%B0%D0%BB%D1%8C%D1%8F\Desktop\%D0%A0%D0%A3%D0%94%D0%9D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C:\Users\%D0%9D%D0%B0%D1%82%D0%B0%D0%BB%D1%8C%D1%8F\Desktop\%D0%A0%D0%A3%D0%94%D0%9D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C:\Users\%D0%9D%D0%B0%D1%82%D0%B0%D0%BB%D1%8C%D1%8F\Desktop\%D0%A0%D0%A3%D0%94%D0%9D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https://cdn.pixabay.com/photo/2015/11/03/09/30/contract-1020434_1280.jpg">
            <a:extLst>
              <a:ext uri="{FF2B5EF4-FFF2-40B4-BE49-F238E27FC236}">
                <a16:creationId xmlns:a16="http://schemas.microsoft.com/office/drawing/2014/main" id="{522D972F-2094-43BA-9516-3A681ECCE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7" r="22154"/>
          <a:stretch/>
        </p:blipFill>
        <p:spPr bwMode="auto">
          <a:xfrm>
            <a:off x="-62744" y="3933057"/>
            <a:ext cx="827920" cy="29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F4BF77DF-A3D4-4FD5-87F6-6CFA1907C8B2}"/>
              </a:ext>
            </a:extLst>
          </p:cNvPr>
          <p:cNvSpPr/>
          <p:nvPr/>
        </p:nvSpPr>
        <p:spPr>
          <a:xfrm>
            <a:off x="251520" y="116632"/>
            <a:ext cx="8712968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dirty="0"/>
              <a:t>                                                         Общие требования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8E75D4-27E9-4681-BBB6-85A56EE99DC7}"/>
              </a:ext>
            </a:extLst>
          </p:cNvPr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D752F9-02F9-4704-A241-E061DD8F1DFE}"/>
              </a:ext>
            </a:extLst>
          </p:cNvPr>
          <p:cNvSpPr/>
          <p:nvPr/>
        </p:nvSpPr>
        <p:spPr>
          <a:xfrm>
            <a:off x="1259632" y="1693013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ОСОСНОВНЫООСосНАоосРАВЛЕНИЯ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ИССЛЕос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11">
            <a:extLst>
              <a:ext uri="{FF2B5EF4-FFF2-40B4-BE49-F238E27FC236}">
                <a16:creationId xmlns:a16="http://schemas.microsoft.com/office/drawing/2014/main" id="{1F6E3C4B-CB3F-46E6-9BBF-47079E0426C5}"/>
              </a:ext>
            </a:extLst>
          </p:cNvPr>
          <p:cNvSpPr/>
          <p:nvPr/>
        </p:nvSpPr>
        <p:spPr>
          <a:xfrm>
            <a:off x="311150" y="820888"/>
            <a:ext cx="8759406" cy="57099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/>
              <a:t>На экзамене поступающий в аспирантуру должен:</a:t>
            </a:r>
          </a:p>
          <a:p>
            <a:r>
              <a:rPr lang="ru-RU"/>
              <a:t>  - знать теоретические основы и закономерности развития экономических систем;</a:t>
            </a:r>
          </a:p>
          <a:p>
            <a:r>
              <a:rPr lang="ru-RU"/>
              <a:t>- знать основные тенденции и направления развития экономических наук;</a:t>
            </a:r>
          </a:p>
          <a:p>
            <a:r>
              <a:rPr lang="ru-RU"/>
              <a:t>- уметь анализировать современные экономические проблемы в рамках одного из профилей подготовки; </a:t>
            </a:r>
          </a:p>
          <a:p>
            <a:r>
              <a:rPr lang="ru-RU"/>
              <a:t>- иметь представление об основных методах научно-исследовательской деятельности;</a:t>
            </a:r>
          </a:p>
          <a:p>
            <a:r>
              <a:rPr lang="ru-RU"/>
              <a:t>-иметь представление о разработке и использовании экономического инструментария для решения различных экономических задач;</a:t>
            </a:r>
          </a:p>
          <a:p>
            <a:r>
              <a:rPr lang="ru-RU"/>
              <a:t>- иметь представление об информационных технологиях для обработки различных видов информации</a:t>
            </a:r>
          </a:p>
          <a:p>
            <a:r>
              <a:rPr lang="ru-RU"/>
              <a:t>При подготовке к экзамену по «Экономике» необходимо иметь в виду следующие критерии оценивания ответов:</a:t>
            </a:r>
          </a:p>
          <a:p>
            <a:r>
              <a:rPr lang="ru-RU"/>
              <a:t>- знание учебного материала предмета (учебной дисциплины);</a:t>
            </a:r>
          </a:p>
          <a:p>
            <a:r>
              <a:rPr lang="ru-RU"/>
              <a:t>- наличие аналитического мышления;</a:t>
            </a:r>
          </a:p>
          <a:p>
            <a:r>
              <a:rPr lang="ru-RU"/>
              <a:t>- владение категориальным аппаратом;</a:t>
            </a:r>
          </a:p>
          <a:p>
            <a:r>
              <a:rPr lang="ru-RU"/>
              <a:t>- владение экономико-математическим инструментарием;</a:t>
            </a:r>
          </a:p>
          <a:p>
            <a:r>
              <a:rPr lang="ru-RU"/>
              <a:t>- умение применять теоретические знания для анализа конкретных экономических ситуаций;</a:t>
            </a:r>
          </a:p>
          <a:p>
            <a:r>
              <a:rPr lang="ru-RU"/>
              <a:t>- общий (культурный) и специальный (профессиональный) язык ответа.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6" name="Picture 2" descr="ÐÐ°ÑÑÐ¸Ð½ÐºÐ¸ Ð¿Ð¾ Ð·Ð°Ð¿ÑÐ¾ÑÑ Ð»Ð¾Ð³Ð¾ÑÐ¸Ð¿ ÑÑÐ´Ð½">
            <a:extLst>
              <a:ext uri="{FF2B5EF4-FFF2-40B4-BE49-F238E27FC236}">
                <a16:creationId xmlns:a16="http://schemas.microsoft.com/office/drawing/2014/main" id="{42364354-52F1-4A93-89A3-558F5B44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2853" y="0"/>
            <a:ext cx="3323603" cy="1091999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F473CED-06F2-4D43-A408-1E1B29EC9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33172"/>
            <a:ext cx="5256584" cy="383213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9B3740-C53B-4D7B-B379-571A73341B73}"/>
              </a:ext>
            </a:extLst>
          </p:cNvPr>
          <p:cNvSpPr/>
          <p:nvPr/>
        </p:nvSpPr>
        <p:spPr>
          <a:xfrm>
            <a:off x="611560" y="706882"/>
            <a:ext cx="8214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подготовки к вступительным испытаниям по дисциплине «Экономика»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EE0585-8E1D-4CD5-B808-5FD9F5B7769B}"/>
              </a:ext>
            </a:extLst>
          </p:cNvPr>
          <p:cNvSpPr/>
          <p:nvPr/>
        </p:nvSpPr>
        <p:spPr>
          <a:xfrm>
            <a:off x="467544" y="1420861"/>
            <a:ext cx="8358956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Тема 1. Менеджмент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и развитие научных основ менеджмента. Стратегический менеджмент и синергетический подход</a:t>
            </a:r>
            <a:r>
              <a:rPr lang="ru-RU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Вопросы методологии менеджмента.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Принципы, методы, научные теории и подходы управления. Система управления.  Функции менеджмента: планирование, организация, мотивация и контроль как функции менеджмента. Организационные структуры управления. Ресурсное обеспечение менеджмента.  Коммуникации в менеджменте. Основы теории принятия управленческих решений. Управление рисками. Власть и партнерство. Руководство в менеджменте. Лидерство. Стили и виды управления. Социальная ответственность и этика управления. Конфликт и структура конфликта. Коллектив. Управление персоналом. Кадровый потенциал организации. Делегирование полномочий: сущность и содержание. Организационная культура. Планирование деловой (профессиональной) карьеры. Мотивация поведения в процессе трудовой деятельности. Профессиональная и организационная адаптация персонала. Особенности менеджмента различных видов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18593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2B552A-59A5-40C3-9026-39DE6704B636}"/>
              </a:ext>
            </a:extLst>
          </p:cNvPr>
          <p:cNvSpPr/>
          <p:nvPr/>
        </p:nvSpPr>
        <p:spPr>
          <a:xfrm>
            <a:off x="611560" y="91440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подготовки к вступительным испытаниям по дисциплине «Экономика»</a:t>
            </a:r>
          </a:p>
        </p:txBody>
      </p:sp>
      <p:pic>
        <p:nvPicPr>
          <p:cNvPr id="16" name="Picture 2" descr="ÐÐ°ÑÑÐ¸Ð½ÐºÐ¸ Ð¿Ð¾ Ð·Ð°Ð¿ÑÐ¾ÑÑ Ð»Ð¾Ð³Ð¾ÑÐ¸Ð¿ ÑÑÐ´Ð½">
            <a:extLst>
              <a:ext uri="{FF2B5EF4-FFF2-40B4-BE49-F238E27FC236}">
                <a16:creationId xmlns:a16="http://schemas.microsoft.com/office/drawing/2014/main" id="{42364354-52F1-4A93-89A3-558F5B44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2853" y="0"/>
            <a:ext cx="3323603" cy="1091999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769E45-E8A1-4CE8-958B-004AE408A0BB}"/>
              </a:ext>
            </a:extLst>
          </p:cNvPr>
          <p:cNvSpPr/>
          <p:nvPr/>
        </p:nvSpPr>
        <p:spPr>
          <a:xfrm>
            <a:off x="179512" y="1776174"/>
            <a:ext cx="8784976" cy="5482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Тема 2. Экономика предприятий.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</a:rPr>
              <a:t>	Предприятие как основной субъект предпринимательской деятельности. Жизненный цикл предприятия. Внешняя среда предприятия. Факторы прямого и косвенного воздействия на деятельность предприятия. Организационная структура предприятия. Классификация организационных структур управления. Ресурсы предприятия: состав и классификация. Ресурсный потенциал и ресурсная концепция предприятия. Основной капитал и нематериальные активы предприятия. Оборотный капитал предприятия. Персонал и оплата труда на предприятии. Модель функционирования предприятия в рыночной среде,</a:t>
            </a:r>
            <a:r>
              <a:rPr lang="ru-RU" cap="all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</a:rPr>
              <a:t>основные цели и показатели его конкурентоспособности. Разработка и реализация программы маркетинговой деятельности предприятия.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планов предприятия. </a:t>
            </a:r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</a:rPr>
              <a:t>Издержки производства и себестоимость.  Прибыль предприятия и рентабельность. Инновационная деятельность предприятия.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Инвестиционная деятельность предприятия. </a:t>
            </a:r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</a:rPr>
              <a:t>Внешнеэкономическая деятельность предприятия. Санация (финансовое оздоровление) и банкротство предприятия.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2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2B552A-59A5-40C3-9026-39DE6704B636}"/>
              </a:ext>
            </a:extLst>
          </p:cNvPr>
          <p:cNvSpPr/>
          <p:nvPr/>
        </p:nvSpPr>
        <p:spPr>
          <a:xfrm>
            <a:off x="611560" y="91440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подготовки к вступительным испытаниям по дисциплине «Экономика»</a:t>
            </a:r>
          </a:p>
        </p:txBody>
      </p:sp>
      <p:pic>
        <p:nvPicPr>
          <p:cNvPr id="16" name="Picture 2" descr="ÐÐ°ÑÑÐ¸Ð½ÐºÐ¸ Ð¿Ð¾ Ð·Ð°Ð¿ÑÐ¾ÑÑ Ð»Ð¾Ð³Ð¾ÑÐ¸Ð¿ ÑÑÐ´Ð½">
            <a:extLst>
              <a:ext uri="{FF2B5EF4-FFF2-40B4-BE49-F238E27FC236}">
                <a16:creationId xmlns:a16="http://schemas.microsoft.com/office/drawing/2014/main" id="{42364354-52F1-4A93-89A3-558F5B44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2853" y="0"/>
            <a:ext cx="3323603" cy="1091999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769E45-E8A1-4CE8-958B-004AE408A0BB}"/>
              </a:ext>
            </a:extLst>
          </p:cNvPr>
          <p:cNvSpPr/>
          <p:nvPr/>
        </p:nvSpPr>
        <p:spPr>
          <a:xfrm>
            <a:off x="179512" y="1776174"/>
            <a:ext cx="878497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C138DB-8991-43A5-A418-EB9DD58F3D30}"/>
              </a:ext>
            </a:extLst>
          </p:cNvPr>
          <p:cNvSpPr/>
          <p:nvPr/>
        </p:nvSpPr>
        <p:spPr>
          <a:xfrm>
            <a:off x="473572" y="1553633"/>
            <a:ext cx="8352928" cy="5800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3. Экономика инноваций.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Основные понятия инновационного развития.  </a:t>
            </a:r>
            <a:r>
              <a:rPr lang="ru-RU" dirty="0">
                <a:latin typeface="Times New Roman" panose="02020603050405020304" pitchFamily="18" charset="0"/>
                <a:ea typeface="TimesNewRomanPSMT"/>
              </a:rPr>
              <a:t>Экономика знаний.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Инновации и смена технологических укладов.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Инновации и инновационный процесс. Статистическое измерение инновационных процессов.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Статистика инноваций. Современный уровень инновационного развития российской экономики.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Государственное регулирование инновационной деятельности.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Стратегия инновационного развития России на период до 2022 г.  Организационные формы инновационной деятельности. Практика функционирования инновационной инфраструктуры в России.  Инновационные стратегии предприятий и корпораций. Бизнес-планирование инноваций. Проблемы научно-технического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форсайта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Финансирование инновационной деятельности. Венчурное предпринимательство. Венчурные фонды в России. Малые инновационные предприятия. Кластеры в инновационном развитии экономики. Интеллектуальная собственность. Оценка и коммерциализация интеллектуальной собственности. Инновационный проект. ТЭО инновационного проекта. Оценка эффективности и управление рисками инноваций. Современный этап инновационной политики РФ.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38684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6505</TotalTime>
  <Words>3807</Words>
  <Application>Microsoft Office PowerPoint</Application>
  <PresentationFormat>Экран (4:3)</PresentationFormat>
  <Paragraphs>228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MS Mincho</vt:lpstr>
      <vt:lpstr>Arial</vt:lpstr>
      <vt:lpstr>Arial Black</vt:lpstr>
      <vt:lpstr>Calibri</vt:lpstr>
      <vt:lpstr>Calibri Light</vt:lpstr>
      <vt:lpstr>Times New Roman</vt:lpstr>
      <vt:lpstr>TimesNewRomanPSMT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Веруня</dc:creator>
  <cp:lastModifiedBy>Кирьякова Марина Васильевна</cp:lastModifiedBy>
  <cp:revision>224</cp:revision>
  <dcterms:created xsi:type="dcterms:W3CDTF">2011-11-25T13:44:23Z</dcterms:created>
  <dcterms:modified xsi:type="dcterms:W3CDTF">2022-06-16T10:25:58Z</dcterms:modified>
</cp:coreProperties>
</file>